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65" r:id="rId2"/>
    <p:sldId id="732" r:id="rId3"/>
    <p:sldId id="443" r:id="rId4"/>
    <p:sldId id="445" r:id="rId5"/>
    <p:sldId id="450" r:id="rId6"/>
    <p:sldId id="446" r:id="rId7"/>
    <p:sldId id="449" r:id="rId8"/>
    <p:sldId id="447" r:id="rId9"/>
    <p:sldId id="448" r:id="rId10"/>
    <p:sldId id="733" r:id="rId11"/>
    <p:sldId id="348" r:id="rId12"/>
    <p:sldId id="81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9388" autoAdjust="0"/>
  </p:normalViewPr>
  <p:slideViewPr>
    <p:cSldViewPr snapToGrid="0" snapToObjects="1">
      <p:cViewPr varScale="1">
        <p:scale>
          <a:sx n="114" d="100"/>
          <a:sy n="114" d="100"/>
        </p:scale>
        <p:origin x="1640" y="184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7/19/19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7/19/19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4. Noise and Dimensionality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F9D31-5567-7C43-A5A7-DED6062461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D6B6F-B79B-074F-B0D5-EE9CF6FAE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F7A62-1C9C-DB4E-9FBE-01D5115B8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1C0CB-DCC6-F64A-8FAB-30337444E5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[Thompson et al., </a:t>
            </a:r>
            <a:r>
              <a:rPr lang="en-US" b="1" i="1" dirty="0"/>
              <a:t>Optics Express </a:t>
            </a:r>
            <a:r>
              <a:rPr lang="en-US" b="1" dirty="0"/>
              <a:t>2016]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D4B6B0-6DAD-DA41-860D-60005A0584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Spectral Dimensionality of California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B6AADD-5649-6E46-8851-B639F12789EF}"/>
              </a:ext>
            </a:extLst>
          </p:cNvPr>
          <p:cNvGrpSpPr/>
          <p:nvPr/>
        </p:nvGrpSpPr>
        <p:grpSpPr>
          <a:xfrm>
            <a:off x="1809750" y="2409623"/>
            <a:ext cx="4076189" cy="3798861"/>
            <a:chOff x="-319526" y="408124"/>
            <a:chExt cx="5571337" cy="519228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CA09B1-553E-3A41-9D85-D59273C53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7" t="35263" r="25999" b="24347"/>
            <a:stretch/>
          </p:blipFill>
          <p:spPr>
            <a:xfrm>
              <a:off x="504022" y="408124"/>
              <a:ext cx="4747789" cy="5192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FE760D-7DA8-0247-A0D6-7DB212D13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95" t="25858" r="20915" b="28319"/>
            <a:stretch/>
          </p:blipFill>
          <p:spPr>
            <a:xfrm>
              <a:off x="-319526" y="1154328"/>
              <a:ext cx="614792" cy="425890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2ED83A-FA3A-7E40-9D4A-1E2A5E6B884C}"/>
              </a:ext>
            </a:extLst>
          </p:cNvPr>
          <p:cNvSpPr txBox="1"/>
          <p:nvPr/>
        </p:nvSpPr>
        <p:spPr>
          <a:xfrm rot="16200000">
            <a:off x="1285410" y="4524828"/>
            <a:ext cx="895947" cy="215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Dimensionality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0F78-155A-7A48-A1D3-EF267965E8BD}"/>
              </a:ext>
            </a:extLst>
          </p:cNvPr>
          <p:cNvSpPr txBox="1"/>
          <p:nvPr/>
        </p:nvSpPr>
        <p:spPr>
          <a:xfrm>
            <a:off x="2381631" y="5888469"/>
            <a:ext cx="1049603" cy="26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Helvetica" charset="0"/>
                <a:ea typeface="Helvetica" charset="0"/>
                <a:cs typeface="Helvetica" charset="0"/>
              </a:rPr>
              <a:t>Spring 2013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949DA-0971-9F4E-8D20-45F417CD5042}"/>
              </a:ext>
            </a:extLst>
          </p:cNvPr>
          <p:cNvSpPr txBox="1"/>
          <p:nvPr/>
        </p:nvSpPr>
        <p:spPr>
          <a:xfrm>
            <a:off x="5791645" y="1072048"/>
            <a:ext cx="3040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Images: Google / NASA / Sierra Nevada Photo by DAVID ILIFF. License: CC-BY-SA 3.0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AA983D-1901-6540-B2BE-45A3B4A32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" t="1425" r="3062"/>
          <a:stretch/>
        </p:blipFill>
        <p:spPr>
          <a:xfrm>
            <a:off x="6330146" y="3111479"/>
            <a:ext cx="1844645" cy="317140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EFA4B8-CEE8-F74E-BBE4-997D9F7025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5" b="29672"/>
          <a:stretch/>
        </p:blipFill>
        <p:spPr>
          <a:xfrm>
            <a:off x="5770645" y="1675269"/>
            <a:ext cx="2680042" cy="1156198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765B2D-BF97-104C-93DF-D86E6BC16F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43" t="-280" r="17580" b="1755"/>
          <a:stretch/>
        </p:blipFill>
        <p:spPr>
          <a:xfrm>
            <a:off x="511425" y="1675269"/>
            <a:ext cx="3740411" cy="109738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8581C7-F893-2B41-87B5-78921F22A2E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2381631" y="2772649"/>
            <a:ext cx="809675" cy="102923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59BFA2-678F-7943-98FE-18997986EE2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635513" y="2253368"/>
            <a:ext cx="2135132" cy="10764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7DA866-1F3A-A94D-BDEA-43F3D2233C2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433848" y="4697180"/>
            <a:ext cx="896298" cy="9564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9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6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 rot="5400000">
            <a:off x="6135224" y="1762388"/>
            <a:ext cx="857113" cy="7407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 dirty="0"/>
              <a:t>Exercise 4: Intrinsic dimensionality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5267680" y="454025"/>
            <a:ext cx="2553465" cy="1532819"/>
            <a:chOff x="6344529" y="3317257"/>
            <a:chExt cx="5330910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929124" cy="1064283"/>
              <a:chOff x="10798352" y="2165135"/>
              <a:chExt cx="929124" cy="106428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3"/>
                <a:ext cx="929124" cy="45083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0063" y="1593333"/>
            <a:ext cx="42774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Find the intrinsic dimensionality of the Caltech cube. Calculate principal components as before, and evaluate the eigenvalue decay.  There are several ways one might find the noise level.  For 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each mean-removed spectrum onto the eigenvectors to make spatial maps.   Then, visually determine the eigenvalues for which the spatial projection starts degenerating to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a spatially-homogeneous area and use pixelwise differencing methods.  I haven’t actually tried this yet, and it might be challenging due to the nature of the scene.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AB4252-D56E-1340-9158-29116BAE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" t="3975" r="7666" b="319"/>
          <a:stretch/>
        </p:blipFill>
        <p:spPr>
          <a:xfrm>
            <a:off x="5280498" y="4661930"/>
            <a:ext cx="2475830" cy="175248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29AA83-3261-7B4F-8714-AA7EB1F1E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3" t="3765" r="11783" b="5013"/>
          <a:stretch/>
        </p:blipFill>
        <p:spPr>
          <a:xfrm>
            <a:off x="5280497" y="2422019"/>
            <a:ext cx="2479701" cy="192386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53BDD41-493E-C44B-9B98-D47D940C68A9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5608094" y="4811215"/>
            <a:ext cx="1377583" cy="446926"/>
          </a:xfrm>
          <a:prstGeom prst="bentConnector3">
            <a:avLst>
              <a:gd name="adj1" fmla="val 11485"/>
            </a:avLst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61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B1FDB-B7C8-1F4F-B7F7-71FA767B8ED9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Interpret variance and covariance</a:t>
            </a:r>
          </a:p>
          <a:p>
            <a:r>
              <a:rPr lang="en-US" dirty="0"/>
              <a:t>Estimate covariance matrices from spectroscopic data</a:t>
            </a:r>
          </a:p>
          <a:p>
            <a:r>
              <a:rPr lang="en-US" dirty="0"/>
              <a:t>Understand, calculate, and interpret the intrinsic spectral dimensionality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EB34DC6-C957-174B-936A-A6AB93B19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a natural physical system, random measurement noise often introduces a regularization effect.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8B2F6-72C4-BB44-8C46-ED5F475056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b="6276"/>
          <a:stretch/>
        </p:blipFill>
        <p:spPr>
          <a:xfrm>
            <a:off x="1116139" y="2453891"/>
            <a:ext cx="3127249" cy="3183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06C77B-7D03-4B49-B602-15705844173F}"/>
              </a:ext>
            </a:extLst>
          </p:cNvPr>
          <p:cNvSpPr txBox="1"/>
          <p:nvPr/>
        </p:nvSpPr>
        <p:spPr>
          <a:xfrm rot="16200000">
            <a:off x="737570" y="3671274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channel 2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A5FEB-16ED-EF40-919D-267839E05F0B}"/>
              </a:ext>
            </a:extLst>
          </p:cNvPr>
          <p:cNvSpPr txBox="1"/>
          <p:nvPr/>
        </p:nvSpPr>
        <p:spPr>
          <a:xfrm>
            <a:off x="2567985" y="5576892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CAEA05-E1F1-FB40-9521-064E0F132134}"/>
              </a:ext>
            </a:extLst>
          </p:cNvPr>
          <p:cNvGrpSpPr/>
          <p:nvPr/>
        </p:nvGrpSpPr>
        <p:grpSpPr>
          <a:xfrm>
            <a:off x="5100000" y="2627962"/>
            <a:ext cx="3210888" cy="3193563"/>
            <a:chOff x="4736454" y="2411899"/>
            <a:chExt cx="3210888" cy="31935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91F305-FFC4-2645-816E-80EF803B1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8" b="7072"/>
            <a:stretch/>
          </p:blipFill>
          <p:spPr>
            <a:xfrm>
              <a:off x="4891085" y="2411899"/>
              <a:ext cx="3056257" cy="29649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D84CD1-79CF-6943-8116-770D5F9665BA}"/>
                </a:ext>
              </a:extLst>
            </p:cNvPr>
            <p:cNvSpPr txBox="1"/>
            <p:nvPr/>
          </p:nvSpPr>
          <p:spPr>
            <a:xfrm rot="16200000">
              <a:off x="4509468" y="3469012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Helvetica" charset="0"/>
                  <a:ea typeface="Helvetica" charset="0"/>
                  <a:cs typeface="Helvetica" charset="0"/>
                </a:rPr>
                <a:t>channel 2</a:t>
              </a:r>
              <a:endParaRPr lang="en-US" sz="9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E72430-DA59-AD41-9914-06A1F4CCF72E}"/>
                </a:ext>
              </a:extLst>
            </p:cNvPr>
            <p:cNvSpPr txBox="1"/>
            <p:nvPr/>
          </p:nvSpPr>
          <p:spPr>
            <a:xfrm>
              <a:off x="6339883" y="537463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25B83D4-E75F-9C48-8F6F-2C6A0511169C}"/>
              </a:ext>
            </a:extLst>
          </p:cNvPr>
          <p:cNvSpPr txBox="1"/>
          <p:nvPr/>
        </p:nvSpPr>
        <p:spPr>
          <a:xfrm>
            <a:off x="1883833" y="213286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Ideal measurement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32F9E-2DA7-6B47-9B34-80547AE3F055}"/>
              </a:ext>
            </a:extLst>
          </p:cNvPr>
          <p:cNvSpPr txBox="1"/>
          <p:nvPr/>
        </p:nvSpPr>
        <p:spPr>
          <a:xfrm>
            <a:off x="5753778" y="214513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Realized measurement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CE62ACD-3CE8-B846-938B-FFEBABF56B5C}"/>
              </a:ext>
            </a:extLst>
          </p:cNvPr>
          <p:cNvSpPr/>
          <p:nvPr/>
        </p:nvSpPr>
        <p:spPr>
          <a:xfrm>
            <a:off x="4570412" y="2121029"/>
            <a:ext cx="421992" cy="4360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5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93D4D-51FA-BD40-A22B-130682E0AB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B9058-047B-0944-8A76-F893F0BCF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38CC-876F-1345-983C-B755309D0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EB2902-88D4-0B43-96DD-3579D364D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intrinsic dimensionality represents the true degrees of freedom in the measured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73065-21FC-8A49-8232-49222D3C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33333" r="19717" b="31112"/>
          <a:stretch/>
        </p:blipFill>
        <p:spPr>
          <a:xfrm>
            <a:off x="779157" y="1928120"/>
            <a:ext cx="3986440" cy="3037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E7482-AEDB-9244-87F9-817F00E27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b="6744"/>
          <a:stretch/>
        </p:blipFill>
        <p:spPr>
          <a:xfrm>
            <a:off x="5302389" y="2022140"/>
            <a:ext cx="2750469" cy="2813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E2160F-7804-3847-8995-0215DEED17FC}"/>
              </a:ext>
            </a:extLst>
          </p:cNvPr>
          <p:cNvSpPr txBox="1"/>
          <p:nvPr/>
        </p:nvSpPr>
        <p:spPr>
          <a:xfrm rot="16200000">
            <a:off x="4758286" y="3203619"/>
            <a:ext cx="802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channel 2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6D0E-A63A-644F-8B19-7CF8FA78C79F}"/>
              </a:ext>
            </a:extLst>
          </p:cNvPr>
          <p:cNvSpPr txBox="1"/>
          <p:nvPr/>
        </p:nvSpPr>
        <p:spPr>
          <a:xfrm>
            <a:off x="6417957" y="4787091"/>
            <a:ext cx="684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D667D2B-33E2-A046-9F5D-3E97B7986FB5}"/>
              </a:ext>
            </a:extLst>
          </p:cNvPr>
          <p:cNvSpPr txBox="1">
            <a:spLocks/>
          </p:cNvSpPr>
          <p:nvPr/>
        </p:nvSpPr>
        <p:spPr>
          <a:xfrm>
            <a:off x="497946" y="5357884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This can be a measure of </a:t>
            </a:r>
            <a:r>
              <a:rPr lang="en-US" i="1" dirty="0"/>
              <a:t>spectral diversity.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8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2AFD5-1D44-2A4D-B967-568BDD9F62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523D9-068C-A549-BF67-956B86887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0D199-B5F0-CD45-AB1F-F7BBA73E0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3DC2D8-53C5-844A-B6B2-9ADD7E22D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estimate the intrinsic dimensionality measurable above the noise, look at the eigenvalues of the covariance matrix.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Apply Singular Value Decomposition: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E12128-A411-4243-A1B1-E0EFECB137B0}"/>
              </a:ext>
            </a:extLst>
          </p:cNvPr>
          <p:cNvSpPr txBox="1"/>
          <p:nvPr/>
        </p:nvSpPr>
        <p:spPr>
          <a:xfrm>
            <a:off x="990600" y="4114805"/>
            <a:ext cx="29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 is a valid orthonormal basis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8D52C-87AE-E94B-9F42-FC3E7DBC672D}"/>
              </a:ext>
            </a:extLst>
          </p:cNvPr>
          <p:cNvSpPr txBox="1"/>
          <p:nvPr/>
        </p:nvSpPr>
        <p:spPr>
          <a:xfrm>
            <a:off x="4114800" y="419100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Diagonal matrix of singular values</a:t>
            </a:r>
            <a:r>
              <a:rPr lang="en-US" baseline="300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– use instead of covariance matrix eigenvalues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904B01-FE01-6748-B9E1-B851A82A26EC}"/>
              </a:ext>
            </a:extLst>
          </p:cNvPr>
          <p:cNvCxnSpPr/>
          <p:nvPr/>
        </p:nvCxnSpPr>
        <p:spPr>
          <a:xfrm flipV="1">
            <a:off x="4419600" y="3733805"/>
            <a:ext cx="2286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3E9304-505C-004F-AEDC-E99DFB4492D9}"/>
              </a:ext>
            </a:extLst>
          </p:cNvPr>
          <p:cNvCxnSpPr/>
          <p:nvPr/>
        </p:nvCxnSpPr>
        <p:spPr>
          <a:xfrm flipV="1">
            <a:off x="3657600" y="3733805"/>
            <a:ext cx="6096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png.png">
            <a:extLst>
              <a:ext uri="{FF2B5EF4-FFF2-40B4-BE49-F238E27FC236}">
                <a16:creationId xmlns:a16="http://schemas.microsoft.com/office/drawing/2014/main" id="{CFFB5CAD-CCE9-9349-9DC3-CEC45D6D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7" t="-14443"/>
          <a:stretch/>
        </p:blipFill>
        <p:spPr>
          <a:xfrm>
            <a:off x="4114800" y="3221574"/>
            <a:ext cx="1403350" cy="43603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768D3C1-C639-F142-AF85-0FAD9ABD9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5657"/>
          <a:stretch/>
        </p:blipFill>
        <p:spPr>
          <a:xfrm>
            <a:off x="3339872" y="3124195"/>
            <a:ext cx="831115" cy="8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6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2AFD5-1D44-2A4D-B967-568BDD9F62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523D9-068C-A549-BF67-956B86887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0D199-B5F0-CD45-AB1F-F7BBA73E0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3DC2D8-53C5-844A-B6B2-9ADD7E22D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estimate the intrinsic dimensionality measurable above the noise, look at the eigenvalues of the covariance matrix.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4ADF9-945A-0949-B047-4E103FFE85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" b="5758"/>
          <a:stretch/>
        </p:blipFill>
        <p:spPr>
          <a:xfrm>
            <a:off x="2554985" y="2294708"/>
            <a:ext cx="4034030" cy="4001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53B68-E4E7-C643-8F3C-58319350FD6A}"/>
                  </a:ext>
                </a:extLst>
              </p:cNvPr>
              <p:cNvSpPr txBox="1"/>
              <p:nvPr/>
            </p:nvSpPr>
            <p:spPr>
              <a:xfrm>
                <a:off x="3558769" y="2396455"/>
                <a:ext cx="17459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.74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53B68-E4E7-C643-8F3C-58319350F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769" y="2396455"/>
                <a:ext cx="1745991" cy="461921"/>
              </a:xfrm>
              <a:prstGeom prst="rect">
                <a:avLst/>
              </a:prstGeom>
              <a:blipFill>
                <a:blip r:embed="rId3"/>
                <a:stretch>
                  <a:fillRect l="-2158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B2C83C-EC89-474E-A73C-548A32E1ABDE}"/>
              </a:ext>
            </a:extLst>
          </p:cNvPr>
          <p:cNvCxnSpPr/>
          <p:nvPr/>
        </p:nvCxnSpPr>
        <p:spPr>
          <a:xfrm flipV="1">
            <a:off x="4450053" y="2714625"/>
            <a:ext cx="2192300" cy="17373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E66AD-E575-FD40-82C4-C47CEE36AFA8}"/>
              </a:ext>
            </a:extLst>
          </p:cNvPr>
          <p:cNvCxnSpPr/>
          <p:nvPr/>
        </p:nvCxnSpPr>
        <p:spPr>
          <a:xfrm>
            <a:off x="4431765" y="4451985"/>
            <a:ext cx="439779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C3C8EC-6AA8-1344-9833-2E0B31CE4AA3}"/>
                  </a:ext>
                </a:extLst>
              </p:cNvPr>
              <p:cNvSpPr txBox="1"/>
              <p:nvPr/>
            </p:nvSpPr>
            <p:spPr>
              <a:xfrm>
                <a:off x="5577300" y="3693603"/>
                <a:ext cx="1348517" cy="867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33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3399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rgbClr val="003399"/>
                                    </a:solidFill>
                                    <a:latin typeface="Cambria Math" charset="0"/>
                                  </a:rPr>
                                  <m:t>.56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3399"/>
                                    </a:solidFill>
                                    <a:latin typeface="Cambria Math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3399"/>
                  </a:solidFill>
                  <a:latin typeface="Cambria Math" charset="0"/>
                </a:endParaRPr>
              </a:p>
              <a:p>
                <a:endParaRPr lang="en-US" sz="800" i="1" dirty="0">
                  <a:solidFill>
                    <a:srgbClr val="003399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 </m:t>
                        </m:r>
                        <m:r>
                          <a:rPr lang="el-GR" i="1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𝟐𝟑</m:t>
                    </m:r>
                  </m:oMath>
                </a14:m>
                <a:r>
                  <a:rPr lang="en-US" b="1" dirty="0">
                    <a:solidFill>
                      <a:srgbClr val="003399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C3C8EC-6AA8-1344-9833-2E0B31CE4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0" y="3693603"/>
                <a:ext cx="1348517" cy="867610"/>
              </a:xfrm>
              <a:prstGeom prst="rect">
                <a:avLst/>
              </a:prstGeom>
              <a:blipFill>
                <a:blip r:embed="rId4"/>
                <a:stretch>
                  <a:fillRect l="-747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631194-9A32-DC45-8BEC-2205FD732B0F}"/>
                  </a:ext>
                </a:extLst>
              </p:cNvPr>
              <p:cNvSpPr txBox="1"/>
              <p:nvPr/>
            </p:nvSpPr>
            <p:spPr>
              <a:xfrm>
                <a:off x="5634561" y="4811914"/>
                <a:ext cx="1348517" cy="862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0.83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0.56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charset="0"/>
                </a:endParaRPr>
              </a:p>
              <a:p>
                <a:r>
                  <a:rPr lang="en-US" sz="800" dirty="0">
                    <a:solidFill>
                      <a:srgbClr val="C00000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l-GR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𝟎𝟎𝟑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631194-9A32-DC45-8BEC-2205FD73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561" y="4811914"/>
                <a:ext cx="1348517" cy="862095"/>
              </a:xfrm>
              <a:prstGeom prst="rect">
                <a:avLst/>
              </a:prstGeom>
              <a:blipFill>
                <a:blip r:embed="rId5"/>
                <a:stretch>
                  <a:fillRect l="-7547" t="-1449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6387EB-652A-CF4A-ABD3-AC43FA33275F}"/>
              </a:ext>
            </a:extLst>
          </p:cNvPr>
          <p:cNvSpPr txBox="1"/>
          <p:nvPr/>
        </p:nvSpPr>
        <p:spPr>
          <a:xfrm rot="16200000">
            <a:off x="1861736" y="3730963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4F53CF-B820-FE4D-BB48-2FE16D94339E}"/>
              </a:ext>
            </a:extLst>
          </p:cNvPr>
          <p:cNvSpPr txBox="1"/>
          <p:nvPr/>
        </p:nvSpPr>
        <p:spPr>
          <a:xfrm>
            <a:off x="4326307" y="6236425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A556E-3B33-B649-A0A0-32B1DC32145C}"/>
              </a:ext>
            </a:extLst>
          </p:cNvPr>
          <p:cNvSpPr txBox="1"/>
          <p:nvPr/>
        </p:nvSpPr>
        <p:spPr>
          <a:xfrm>
            <a:off x="7269538" y="4036486"/>
            <a:ext cx="1267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Only one significant eigenvalue</a:t>
            </a:r>
          </a:p>
        </p:txBody>
      </p:sp>
    </p:spTree>
    <p:extLst>
      <p:ext uri="{BB962C8B-B14F-4D97-AF65-F5344CB8AC3E}">
        <p14:creationId xmlns:p14="http://schemas.microsoft.com/office/powerpoint/2010/main" val="281379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052683-8185-7643-A5F3-EE1978CF8B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8AA0C-EFAF-9D49-B13D-202A38D4B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C06F9-DD66-614B-ADDC-C33240DC4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3EC86-6C7B-6441-AEA6-C494945CC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eigenvalue decay curve tells you how many dimensions are “significant.”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4DBBE0B-8D0B-0347-8211-CD604EAE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6" y="1603375"/>
            <a:ext cx="797908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8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1B225-C0AC-8C4B-91FD-962A89B43B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98241-79BB-8C4B-8163-D0D0FB074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2C88-8A9B-9547-AC0D-04A544857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8675AE-4723-6448-9F35-4FBF546B8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way to find the noise level: project the data onto each eigenvector. Where does uncorrelated noise dominate?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075347-1FF6-1141-A5B5-DCCC69798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17083" r="48339" b="49584"/>
          <a:stretch/>
        </p:blipFill>
        <p:spPr>
          <a:xfrm>
            <a:off x="2654424" y="3901621"/>
            <a:ext cx="1816298" cy="1816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47559-EEBB-B24E-96FE-DB8AE5A64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17083" r="48339" b="49584"/>
          <a:stretch/>
        </p:blipFill>
        <p:spPr>
          <a:xfrm>
            <a:off x="4599966" y="3901621"/>
            <a:ext cx="1816298" cy="1816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F08E85-B43E-BE48-9D3E-9956C57DC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17083" r="48339" b="49584"/>
          <a:stretch/>
        </p:blipFill>
        <p:spPr>
          <a:xfrm>
            <a:off x="2644068" y="3901621"/>
            <a:ext cx="1816298" cy="1816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55A70A-0AFB-9042-9BF6-377E337815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17083" r="48339" b="49584"/>
          <a:stretch/>
        </p:blipFill>
        <p:spPr>
          <a:xfrm>
            <a:off x="6581702" y="3901622"/>
            <a:ext cx="1816299" cy="1816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E61B9A-5FEC-8C47-97C3-EC07686F0592}"/>
              </a:ext>
            </a:extLst>
          </p:cNvPr>
          <p:cNvSpPr txBox="1"/>
          <p:nvPr/>
        </p:nvSpPr>
        <p:spPr>
          <a:xfrm>
            <a:off x="6841742" y="5399226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Noise dominates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F6FD1-51BB-4543-951B-D47C2E4CD582}"/>
              </a:ext>
            </a:extLst>
          </p:cNvPr>
          <p:cNvSpPr txBox="1"/>
          <p:nvPr/>
        </p:nvSpPr>
        <p:spPr>
          <a:xfrm>
            <a:off x="4937086" y="5395132"/>
            <a:ext cx="1231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Scene = 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FA487-7066-4642-9021-FB2919E21EDE}"/>
              </a:ext>
            </a:extLst>
          </p:cNvPr>
          <p:cNvSpPr txBox="1"/>
          <p:nvPr/>
        </p:nvSpPr>
        <p:spPr>
          <a:xfrm>
            <a:off x="2815420" y="5395132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Scene dominates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C0849-6B0C-8642-A80F-8D6781094675}"/>
              </a:ext>
            </a:extLst>
          </p:cNvPr>
          <p:cNvSpPr txBox="1"/>
          <p:nvPr/>
        </p:nvSpPr>
        <p:spPr>
          <a:xfrm>
            <a:off x="2515403" y="5808960"/>
            <a:ext cx="392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AVIRIS-C Overflight of Ivanpah Playa, 31 Mar 2014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E2575C-1B46-544F-A083-5A1A85B4B4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17083" r="48339" b="49584"/>
          <a:stretch/>
        </p:blipFill>
        <p:spPr>
          <a:xfrm>
            <a:off x="641301" y="3901621"/>
            <a:ext cx="1816298" cy="1816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D1FE30-1168-6742-91DA-262A59753D19}"/>
              </a:ext>
            </a:extLst>
          </p:cNvPr>
          <p:cNvSpPr txBox="1"/>
          <p:nvPr/>
        </p:nvSpPr>
        <p:spPr>
          <a:xfrm>
            <a:off x="1288836" y="5399226"/>
            <a:ext cx="70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RGB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5FFB03-5151-0F40-B28F-7FF592DD0031}"/>
              </a:ext>
            </a:extLst>
          </p:cNvPr>
          <p:cNvCxnSpPr>
            <a:cxnSpLocks/>
          </p:cNvCxnSpPr>
          <p:nvPr/>
        </p:nvCxnSpPr>
        <p:spPr>
          <a:xfrm flipV="1">
            <a:off x="2285999" y="2500314"/>
            <a:ext cx="0" cy="87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FC691E-21D0-F343-8E3B-B27C5B4F91DC}"/>
              </a:ext>
            </a:extLst>
          </p:cNvPr>
          <p:cNvCxnSpPr>
            <a:cxnSpLocks/>
          </p:cNvCxnSpPr>
          <p:nvPr/>
        </p:nvCxnSpPr>
        <p:spPr>
          <a:xfrm flipV="1">
            <a:off x="2285999" y="3384748"/>
            <a:ext cx="5729288" cy="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08A560C-3BCE-924B-8957-8DD42E9333B7}"/>
              </a:ext>
            </a:extLst>
          </p:cNvPr>
          <p:cNvSpPr txBox="1"/>
          <p:nvPr/>
        </p:nvSpPr>
        <p:spPr>
          <a:xfrm rot="16200000">
            <a:off x="1622504" y="284388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eigenvalue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D6BA1C-C884-BA43-8FE3-9A1A74A14F56}"/>
              </a:ext>
            </a:extLst>
          </p:cNvPr>
          <p:cNvSpPr txBox="1"/>
          <p:nvPr/>
        </p:nvSpPr>
        <p:spPr>
          <a:xfrm>
            <a:off x="2219019" y="335183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component #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259CFD1-3AEA-A24E-A48A-A6D4915BF2B9}"/>
              </a:ext>
            </a:extLst>
          </p:cNvPr>
          <p:cNvSpPr/>
          <p:nvPr/>
        </p:nvSpPr>
        <p:spPr>
          <a:xfrm rot="10800000">
            <a:off x="2441839" y="1918341"/>
            <a:ext cx="10349780" cy="1243085"/>
          </a:xfrm>
          <a:prstGeom prst="arc">
            <a:avLst>
              <a:gd name="adj1" fmla="val 16871330"/>
              <a:gd name="adj2" fmla="val 0"/>
            </a:avLst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CDC59F-DDE0-BF48-A818-9CE37833BA3C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552217" y="3008104"/>
            <a:ext cx="0" cy="893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6DACBD-935D-EF4D-8D72-B4FE7D7B3795}"/>
              </a:ext>
            </a:extLst>
          </p:cNvPr>
          <p:cNvCxnSpPr>
            <a:cxnSpLocks/>
          </p:cNvCxnSpPr>
          <p:nvPr/>
        </p:nvCxnSpPr>
        <p:spPr>
          <a:xfrm flipV="1">
            <a:off x="5552799" y="3200401"/>
            <a:ext cx="0" cy="70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AE69C2-A151-E241-8A91-7044E1D76AF8}"/>
              </a:ext>
            </a:extLst>
          </p:cNvPr>
          <p:cNvCxnSpPr>
            <a:cxnSpLocks/>
          </p:cNvCxnSpPr>
          <p:nvPr/>
        </p:nvCxnSpPr>
        <p:spPr>
          <a:xfrm flipV="1">
            <a:off x="7173382" y="3200401"/>
            <a:ext cx="0" cy="693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C81E39-5643-B44A-ACDF-29EE5395212B}"/>
              </a:ext>
            </a:extLst>
          </p:cNvPr>
          <p:cNvSpPr txBox="1"/>
          <p:nvPr/>
        </p:nvSpPr>
        <p:spPr>
          <a:xfrm>
            <a:off x="4184706" y="2190270"/>
            <a:ext cx="433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can define this dataset as having an intrinsic dimensionality of 24.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32B3EE-AFA6-4C4C-8917-55B003620482}"/>
              </a:ext>
            </a:extLst>
          </p:cNvPr>
          <p:cNvSpPr/>
          <p:nvPr/>
        </p:nvSpPr>
        <p:spPr>
          <a:xfrm>
            <a:off x="5551311" y="337051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24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2ACD99-1F6F-9945-B972-E08C57D55D4C}"/>
              </a:ext>
            </a:extLst>
          </p:cNvPr>
          <p:cNvSpPr/>
          <p:nvPr/>
        </p:nvSpPr>
        <p:spPr>
          <a:xfrm>
            <a:off x="3511193" y="336546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F435FF-7B21-2348-8B6A-5FB1F7986DF9}"/>
              </a:ext>
            </a:extLst>
          </p:cNvPr>
          <p:cNvSpPr/>
          <p:nvPr/>
        </p:nvSpPr>
        <p:spPr>
          <a:xfrm>
            <a:off x="7162546" y="336099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1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02C22D-F320-344D-B5F5-F5F52499D5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7/19/19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6C1E8-E903-1A40-B066-F196B3769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40245-73AE-E34E-868E-6B828EDAF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A2D7E4-7B93-E54C-9DFC-16D812DEBD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from “AVIRIS Classic” Instrument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BA15F8C1-B027-EE4B-80C1-240F88F59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20"/>
          <a:stretch/>
        </p:blipFill>
        <p:spPr>
          <a:xfrm>
            <a:off x="457200" y="1598861"/>
            <a:ext cx="8229600" cy="129540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B1102E7-AF2F-AC43-B156-13C060BC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33"/>
          <a:stretch/>
        </p:blipFill>
        <p:spPr>
          <a:xfrm>
            <a:off x="457200" y="3775575"/>
            <a:ext cx="8229600" cy="211354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A134B1-0978-1541-AD18-69EABF70261D}"/>
              </a:ext>
            </a:extLst>
          </p:cNvPr>
          <p:cNvCxnSpPr/>
          <p:nvPr/>
        </p:nvCxnSpPr>
        <p:spPr>
          <a:xfrm>
            <a:off x="8001000" y="2894261"/>
            <a:ext cx="0" cy="9157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56375B-41DA-EE4C-A3E3-65A07DE1F94A}"/>
              </a:ext>
            </a:extLst>
          </p:cNvPr>
          <p:cNvCxnSpPr/>
          <p:nvPr/>
        </p:nvCxnSpPr>
        <p:spPr>
          <a:xfrm>
            <a:off x="5867400" y="2859836"/>
            <a:ext cx="0" cy="9157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E25FE8-E88B-DB4D-8505-487EA1F7FFA0}"/>
              </a:ext>
            </a:extLst>
          </p:cNvPr>
          <p:cNvCxnSpPr/>
          <p:nvPr/>
        </p:nvCxnSpPr>
        <p:spPr>
          <a:xfrm flipH="1">
            <a:off x="1752600" y="2882462"/>
            <a:ext cx="5255" cy="8931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E4F7B-6F4A-5047-9D96-F654ECCFA530}"/>
              </a:ext>
            </a:extLst>
          </p:cNvPr>
          <p:cNvSpPr/>
          <p:nvPr/>
        </p:nvSpPr>
        <p:spPr>
          <a:xfrm>
            <a:off x="6211790" y="3769984"/>
            <a:ext cx="2395830" cy="18185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8CA030-FFF5-DB48-ADDE-8AC7392D274A}"/>
              </a:ext>
            </a:extLst>
          </p:cNvPr>
          <p:cNvSpPr/>
          <p:nvPr/>
        </p:nvSpPr>
        <p:spPr>
          <a:xfrm>
            <a:off x="3534999" y="3783181"/>
            <a:ext cx="2442231" cy="18185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7F653-EF0C-FB43-851A-48B12CEEFF03}"/>
              </a:ext>
            </a:extLst>
          </p:cNvPr>
          <p:cNvSpPr/>
          <p:nvPr/>
        </p:nvSpPr>
        <p:spPr>
          <a:xfrm>
            <a:off x="745824" y="3777221"/>
            <a:ext cx="2579306" cy="18185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E90893-AC1D-E74E-BBA6-BEF4FD943491}"/>
              </a:ext>
            </a:extLst>
          </p:cNvPr>
          <p:cNvSpPr/>
          <p:nvPr/>
        </p:nvSpPr>
        <p:spPr>
          <a:xfrm>
            <a:off x="5813379" y="2358241"/>
            <a:ext cx="633141" cy="5335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2E775D-ADAD-A442-88AA-7B8FFE861EE1}"/>
              </a:ext>
            </a:extLst>
          </p:cNvPr>
          <p:cNvSpPr/>
          <p:nvPr/>
        </p:nvSpPr>
        <p:spPr>
          <a:xfrm>
            <a:off x="7725999" y="2362051"/>
            <a:ext cx="633141" cy="5335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204844-7D66-7342-A113-A3FAC5B17F21}"/>
              </a:ext>
            </a:extLst>
          </p:cNvPr>
          <p:cNvSpPr/>
          <p:nvPr/>
        </p:nvSpPr>
        <p:spPr>
          <a:xfrm>
            <a:off x="1420449" y="2365861"/>
            <a:ext cx="633141" cy="5335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5275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483</TotalTime>
  <Words>596</Words>
  <Application>Microsoft Macintosh PowerPoint</Application>
  <PresentationFormat>On-screen Show (4:3)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Helvetica</vt:lpstr>
      <vt:lpstr>Times</vt:lpstr>
      <vt:lpstr>NASA-JPL White Templates</vt:lpstr>
      <vt:lpstr>PowerPoint Presentation</vt:lpstr>
      <vt:lpstr>PowerPoint Presentation</vt:lpstr>
      <vt:lpstr>In a natural physical system, random measurement noise often introduces a regularization effect.</vt:lpstr>
      <vt:lpstr>The intrinsic dimensionality represents the true degrees of freedom in the measured process.</vt:lpstr>
      <vt:lpstr>To estimate the intrinsic dimensionality measurable above the noise, look at the eigenvalues of the covariance matrix.  Apply Singular Value Decomposition:</vt:lpstr>
      <vt:lpstr>To estimate the intrinsic dimensionality measurable above the noise, look at the eigenvalues of the covariance matrix.</vt:lpstr>
      <vt:lpstr>This eigenvalue decay curve tells you how many dimensions are “significant.”</vt:lpstr>
      <vt:lpstr>One way to find the noise level: project the data onto each eigenvector. Where does uncorrelated noise dominate?</vt:lpstr>
      <vt:lpstr>Example from “AVIRIS Classic” Instrument</vt:lpstr>
      <vt:lpstr>The Spectral Dimensionality of California</vt:lpstr>
      <vt:lpstr>PowerPoint Presentation</vt:lpstr>
      <vt:lpstr>Exercise 4: Intrinsic dimensionality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42</cp:revision>
  <cp:lastPrinted>2014-07-14T23:49:38Z</cp:lastPrinted>
  <dcterms:created xsi:type="dcterms:W3CDTF">2019-07-06T21:56:51Z</dcterms:created>
  <dcterms:modified xsi:type="dcterms:W3CDTF">2019-07-19T21:12:58Z</dcterms:modified>
</cp:coreProperties>
</file>